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6" r:id="rId1"/>
  </p:sldMasterIdLst>
  <p:notesMasterIdLst>
    <p:notesMasterId r:id="rId30"/>
  </p:notesMasterIdLst>
  <p:sldIdLst>
    <p:sldId id="409" r:id="rId2"/>
    <p:sldId id="373" r:id="rId3"/>
    <p:sldId id="378" r:id="rId4"/>
    <p:sldId id="379" r:id="rId5"/>
    <p:sldId id="380" r:id="rId6"/>
    <p:sldId id="381" r:id="rId7"/>
    <p:sldId id="382" r:id="rId8"/>
    <p:sldId id="383" r:id="rId9"/>
    <p:sldId id="386" r:id="rId10"/>
    <p:sldId id="387" r:id="rId11"/>
    <p:sldId id="388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5" r:id="rId27"/>
    <p:sldId id="406" r:id="rId28"/>
    <p:sldId id="407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C57D9F-E86B-430F-BCE8-CA1922ED868F}">
  <a:tblStyle styleId="{12C57D9F-E86B-430F-BCE8-CA1922ED868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04769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f4a98fd_2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6f4a98fd_2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f4a98fd_2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f4a98fd_2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6f4a98fd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6f4a98fd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6f3c03d4_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6f3c03d4_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6f4a98fd_2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6f4a98fd_2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f4a98fd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6f4a98fd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6f4a98fd_2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6f4a98fd_2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6f4a98fd_2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6f4a98fd_2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6f3c03d4_0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6f3c03d4_0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6f4a98fd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6f4a98fd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e91fd57_0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36e91fd57_0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e91fd57_0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36e91fd57_0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6f4a98fd_2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6f4a98fd_2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f4a98fd_2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6f4a98fd_2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6f3c03d4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6f3c03d4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f4a98fd_2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6f4a98fd_2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f4a98fd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6f4a98fd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3c03d4_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3c03d4_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6f4a98fd_2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6f4a98fd_2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6f4a98fd_2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6f4a98fd_2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f4a98fd_2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6f4a98fd_2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e91fd57_0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36e91fd57_0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f3c03d4_0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6f3c03d4_0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f4a98fd_2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6f4a98fd_2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6f3c03d4_0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6f3c03d4_0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6f3c03d4_0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6f3c03d4_0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6e91fd57_0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36e91fd57_0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994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87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522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59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17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991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0" r:id="rId2"/>
    <p:sldLayoutId id="2147483661" r:id="rId3"/>
    <p:sldLayoutId id="2147483662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ctrTitle"/>
          </p:nvPr>
        </p:nvSpPr>
        <p:spPr>
          <a:xfrm>
            <a:off x="609600" y="742950"/>
            <a:ext cx="7772400" cy="1540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Intro to Crypto and </a:t>
            </a:r>
            <a:r>
              <a:rPr lang="en" dirty="0" smtClean="0"/>
              <a:t>Cryptocurrencies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" name="Google Shape;30;p8"/>
          <p:cNvSpPr txBox="1">
            <a:spLocks noGrp="1"/>
          </p:cNvSpPr>
          <p:nvPr>
            <p:ph type="subTitle" idx="1"/>
          </p:nvPr>
        </p:nvSpPr>
        <p:spPr>
          <a:xfrm>
            <a:off x="685800" y="1885950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sz="1400" dirty="0" smtClean="0"/>
              <a:t>S</a:t>
            </a:r>
            <a:r>
              <a:rPr lang="en" sz="1400" dirty="0" smtClean="0"/>
              <a:t>lides by </a:t>
            </a:r>
            <a:r>
              <a:rPr lang="en-US" sz="1400" dirty="0"/>
              <a:t>Arvind </a:t>
            </a:r>
            <a:r>
              <a:rPr lang="en-US" sz="1400" dirty="0" smtClean="0"/>
              <a:t>Narayanan et al.</a:t>
            </a: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867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Economics of being a small miner</a:t>
            </a:r>
            <a:endParaRPr/>
          </a:p>
        </p:txBody>
      </p:sp>
      <p:pic>
        <p:nvPicPr>
          <p:cNvPr id="396" name="Google Shape;3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25" y="1339474"/>
            <a:ext cx="3080700" cy="24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 txBox="1">
            <a:spLocks noGrp="1"/>
          </p:cNvSpPr>
          <p:nvPr>
            <p:ph type="body" idx="1"/>
          </p:nvPr>
        </p:nvSpPr>
        <p:spPr>
          <a:xfrm>
            <a:off x="3739900" y="1225075"/>
            <a:ext cx="4778100" cy="29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Cost: ≈US$6,000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Expected time to find a block: ≈14 months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Expected revenue: ≈$1,000/month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8"/>
          <p:cNvSpPr txBox="1"/>
          <p:nvPr/>
        </p:nvSpPr>
        <p:spPr>
          <a:xfrm>
            <a:off x="594475" y="2760750"/>
            <a:ext cx="3652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b="1">
                <a:latin typeface="Trebuchet MS"/>
                <a:ea typeface="Trebuchet MS"/>
                <a:cs typeface="Trebuchet MS"/>
                <a:sym typeface="Trebuchet MS"/>
              </a:rPr>
              <a:t>TerraMiner IV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505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uncertainty</a:t>
            </a:r>
            <a:endParaRPr/>
          </a:p>
        </p:txBody>
      </p:sp>
      <p:sp>
        <p:nvSpPr>
          <p:cNvPr id="404" name="Google Shape;404;p49"/>
          <p:cNvSpPr txBox="1"/>
          <p:nvPr/>
        </p:nvSpPr>
        <p:spPr>
          <a:xfrm rot="-5400000">
            <a:off x="-419558" y="2653698"/>
            <a:ext cx="212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Trebuchet MS"/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Probability density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725" y="1314400"/>
            <a:ext cx="4953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/>
        </p:nvSpPr>
        <p:spPr>
          <a:xfrm>
            <a:off x="1288896" y="1314400"/>
            <a:ext cx="1007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Font typeface="Trebuchet MS"/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14</a:t>
            </a:r>
            <a:endParaRPr/>
          </a:p>
          <a:p>
            <a:pPr algn="ctr">
              <a:buFont typeface="Trebuchet MS"/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months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7" name="Google Shape;407;p49"/>
          <p:cNvCxnSpPr/>
          <p:nvPr/>
        </p:nvCxnSpPr>
        <p:spPr>
          <a:xfrm>
            <a:off x="1817125" y="2000200"/>
            <a:ext cx="0" cy="236220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08" name="Google Shape;408;p49"/>
          <p:cNvSpPr txBox="1"/>
          <p:nvPr/>
        </p:nvSpPr>
        <p:spPr>
          <a:xfrm>
            <a:off x="1420996" y="4362400"/>
            <a:ext cx="391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Trebuchet MS"/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Time to find first block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09" name="Google Shape;409;p49"/>
          <p:cNvGraphicFramePr/>
          <p:nvPr/>
        </p:nvGraphicFramePr>
        <p:xfrm>
          <a:off x="2640738" y="1118600"/>
          <a:ext cx="3496100" cy="28040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# blocks found in one year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probability (Poisson dist.)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24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42.4%</a:t>
                      </a:r>
                      <a:endParaRPr sz="24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24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36.4%</a:t>
                      </a:r>
                      <a:endParaRPr sz="24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24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15.6%</a:t>
                      </a:r>
                      <a:endParaRPr sz="24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3+</a:t>
                      </a:r>
                      <a:endParaRPr sz="24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5.6%</a:t>
                      </a:r>
                      <a:endParaRPr sz="24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10" name="Google Shape;4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550" y="1872675"/>
            <a:ext cx="2466224" cy="171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46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pools</a:t>
            </a:r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b="1">
                <a:solidFill>
                  <a:srgbClr val="000000"/>
                </a:solidFill>
              </a:rPr>
              <a:t>Goal: </a:t>
            </a:r>
            <a:r>
              <a:rPr lang="en">
                <a:solidFill>
                  <a:srgbClr val="000000"/>
                </a:solidFill>
              </a:rPr>
              <a:t>pool participants all attempt to mine a block with the same coinbase recipient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send money to key owned by pool manager</a:t>
            </a:r>
            <a:endParaRPr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Distribute revenues to members based on how much work they have performed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minus a cut for pool manager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3" name="Google Shape;423;p51"/>
          <p:cNvSpPr/>
          <p:nvPr/>
        </p:nvSpPr>
        <p:spPr>
          <a:xfrm>
            <a:off x="457200" y="4027600"/>
            <a:ext cx="8197800" cy="744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/>
              <a:t>How do we know how much work members perform?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022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shares</a:t>
            </a:r>
            <a:endParaRPr/>
          </a:p>
        </p:txBody>
      </p:sp>
      <p:sp>
        <p:nvSpPr>
          <p:cNvPr id="429" name="Google Shape;429;p52"/>
          <p:cNvSpPr txBox="1"/>
          <p:nvPr/>
        </p:nvSpPr>
        <p:spPr>
          <a:xfrm>
            <a:off x="0" y="1360800"/>
            <a:ext cx="9029700" cy="3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4AA087F0A52ED2093FA816E53B9B6317F9B8C1227A61F9481AFED67301F2E3FB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D3E51477DCAB108750A5BC9093F6510759CC880BB171A5B77FB4A34ACA27DEDD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00000000008534FF68B98935D090DF5669E3403BD16F1CDFD41CF17D6B474255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BB34ECA3DBB52EFF4B104EBBC0974841EF2F3A59EBBC4474A12F9F595EB81F4B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00000000002F891C1E232F687E41515637F7699EA0F462C2564233FE082BB0AF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0090488133779E7E98177AF1C765CF02D01AB4848DF555533B6C4CFCA201CBA1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460BEFA43B7083E502D36D9D08D64AFB99A100B3B80D4EA4F7B38E18174A0BFB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000000000000000078FB7E1F7E2E4854B8BC71412197EB1448911FA77BAE808A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652F374601D149AC47E01E7776138456181FA4F9D0EEDD8C4FDE3BEF6B1B7ECE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785526402143A291CFD60DA09CC80DD066BC723FD5FD20F9B50D614313529AF3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000000000041EE593434686000AF77F54CDE839A6CE30957B14EDEC10B15C9E5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9C20B06B01A0136F192BD48E0F372A4B9E6BA6ABC36F02FCED22FD9780026A8F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Google Shape;430;p52"/>
          <p:cNvSpPr txBox="1"/>
          <p:nvPr/>
        </p:nvSpPr>
        <p:spPr>
          <a:xfrm>
            <a:off x="114400" y="922050"/>
            <a:ext cx="90297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Idea: 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prove work with “near-valid blocks” (shares)</a:t>
            </a: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90700" y="3591300"/>
            <a:ext cx="8709300" cy="289800"/>
          </a:xfrm>
          <a:prstGeom prst="rect">
            <a:avLst/>
          </a:prstGeom>
          <a:solidFill>
            <a:srgbClr val="18CC01">
              <a:alpha val="70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2" name="Google Shape;432;p52"/>
          <p:cNvSpPr/>
          <p:nvPr/>
        </p:nvSpPr>
        <p:spPr>
          <a:xfrm>
            <a:off x="110575" y="2775150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3" name="Google Shape;433;p52"/>
          <p:cNvSpPr/>
          <p:nvPr/>
        </p:nvSpPr>
        <p:spPr>
          <a:xfrm>
            <a:off x="90700" y="4353650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4" name="Google Shape;434;p52"/>
          <p:cNvSpPr/>
          <p:nvPr/>
        </p:nvSpPr>
        <p:spPr>
          <a:xfrm>
            <a:off x="90700" y="2263925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154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pools</a:t>
            </a:r>
            <a:endParaRPr/>
          </a:p>
        </p:txBody>
      </p:sp>
      <p:pic>
        <p:nvPicPr>
          <p:cNvPr id="440" name="Google Shape;4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536" y="4000936"/>
            <a:ext cx="3116284" cy="95088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/>
          <p:nvPr/>
        </p:nvSpPr>
        <p:spPr>
          <a:xfrm>
            <a:off x="5152128" y="4000936"/>
            <a:ext cx="1808700" cy="9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42" name="Google Shape;44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964" y="3923573"/>
            <a:ext cx="1718285" cy="89406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3"/>
          <p:cNvSpPr txBox="1"/>
          <p:nvPr/>
        </p:nvSpPr>
        <p:spPr>
          <a:xfrm>
            <a:off x="178601" y="3347200"/>
            <a:ext cx="2842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0x00000000000490c6b00...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4" name="Google Shape;444;p53"/>
          <p:cNvSpPr txBox="1"/>
          <p:nvPr/>
        </p:nvSpPr>
        <p:spPr>
          <a:xfrm>
            <a:off x="6248001" y="3002438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0x00000000000000003f89...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5" name="Google Shape;445;p53"/>
          <p:cNvSpPr txBox="1"/>
          <p:nvPr/>
        </p:nvSpPr>
        <p:spPr>
          <a:xfrm>
            <a:off x="178601" y="3002450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0x000000000001e8709ce...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53"/>
          <p:cNvSpPr txBox="1"/>
          <p:nvPr/>
        </p:nvSpPr>
        <p:spPr>
          <a:xfrm>
            <a:off x="3239900" y="3347200"/>
            <a:ext cx="2842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0x0000000000007313f89...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53"/>
          <p:cNvSpPr txBox="1"/>
          <p:nvPr/>
        </p:nvSpPr>
        <p:spPr>
          <a:xfrm>
            <a:off x="6248001" y="3347200"/>
            <a:ext cx="2842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0x0000000000045a1611f...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8" name="Google Shape;448;p53"/>
          <p:cNvSpPr txBox="1"/>
          <p:nvPr/>
        </p:nvSpPr>
        <p:spPr>
          <a:xfrm>
            <a:off x="178601" y="2665475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0x00000000000a877902e...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9" name="Google Shape;449;p53"/>
          <p:cNvCxnSpPr/>
          <p:nvPr/>
        </p:nvCxnSpPr>
        <p:spPr>
          <a:xfrm rot="10800000" flipH="1">
            <a:off x="1814275" y="1196700"/>
            <a:ext cx="2242200" cy="13803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53"/>
          <p:cNvCxnSpPr/>
          <p:nvPr/>
        </p:nvCxnSpPr>
        <p:spPr>
          <a:xfrm rot="10800000">
            <a:off x="6704350" y="1352025"/>
            <a:ext cx="1180500" cy="15834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53"/>
          <p:cNvCxnSpPr/>
          <p:nvPr/>
        </p:nvCxnSpPr>
        <p:spPr>
          <a:xfrm rot="10800000" flipH="1">
            <a:off x="4483500" y="1463500"/>
            <a:ext cx="610200" cy="18990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2" name="Google Shape;452;p53"/>
          <p:cNvSpPr/>
          <p:nvPr/>
        </p:nvSpPr>
        <p:spPr>
          <a:xfrm>
            <a:off x="4140275" y="685650"/>
            <a:ext cx="3553800" cy="6177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Pool manager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3" name="Google Shape;453;p53"/>
          <p:cNvSpPr/>
          <p:nvPr/>
        </p:nvSpPr>
        <p:spPr>
          <a:xfrm>
            <a:off x="4498725" y="195598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mrkl_root: 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7269002" y="1854600"/>
            <a:ext cx="1417800" cy="504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/>
              <a:t>coinbase:</a:t>
            </a:r>
            <a:endParaRPr sz="1200"/>
          </a:p>
          <a:p>
            <a:pPr algn="ctr"/>
            <a:r>
              <a:rPr lang="en" sz="1200" b="1">
                <a:latin typeface="Trebuchet MS"/>
                <a:ea typeface="Trebuchet MS"/>
                <a:cs typeface="Trebuchet MS"/>
                <a:sym typeface="Trebuchet MS"/>
              </a:rPr>
              <a:t>25→pool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4498725" y="165420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prev:	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6" name="Google Shape;456;p53"/>
          <p:cNvSpPr/>
          <p:nvPr/>
        </p:nvSpPr>
        <p:spPr>
          <a:xfrm>
            <a:off x="4498725" y="22303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7" name="Google Shape;457;p53"/>
          <p:cNvSpPr/>
          <p:nvPr/>
        </p:nvSpPr>
        <p:spPr>
          <a:xfrm>
            <a:off x="4498725" y="253213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58" name="Google Shape;458;p53"/>
          <p:cNvCxnSpPr>
            <a:endCxn id="454" idx="1"/>
          </p:cNvCxnSpPr>
          <p:nvPr/>
        </p:nvCxnSpPr>
        <p:spPr>
          <a:xfrm rot="10800000" flipH="1">
            <a:off x="6237602" y="2106900"/>
            <a:ext cx="1031400" cy="66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p53"/>
          <p:cNvSpPr/>
          <p:nvPr/>
        </p:nvSpPr>
        <p:spPr>
          <a:xfrm>
            <a:off x="6761600" y="167075"/>
            <a:ext cx="2183400" cy="8007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Hey folks! Here’s our next block to work on</a:t>
            </a:r>
            <a:endParaRPr/>
          </a:p>
        </p:txBody>
      </p:sp>
      <p:cxnSp>
        <p:nvCxnSpPr>
          <p:cNvPr id="460" name="Google Shape;460;p53"/>
          <p:cNvCxnSpPr/>
          <p:nvPr/>
        </p:nvCxnSpPr>
        <p:spPr>
          <a:xfrm flipH="1">
            <a:off x="2401275" y="1478800"/>
            <a:ext cx="1815300" cy="11898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p53"/>
          <p:cNvSpPr txBox="1"/>
          <p:nvPr/>
        </p:nvSpPr>
        <p:spPr>
          <a:xfrm>
            <a:off x="2698950" y="2256100"/>
            <a:ext cx="892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$$$</a:t>
            </a:r>
            <a:endParaRPr sz="3000" b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2" name="Google Shape;462;p53"/>
          <p:cNvSpPr txBox="1"/>
          <p:nvPr/>
        </p:nvSpPr>
        <p:spPr>
          <a:xfrm flipH="1">
            <a:off x="6598910" y="2446378"/>
            <a:ext cx="9096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$$</a:t>
            </a:r>
            <a:endParaRPr sz="3000" b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63" name="Google Shape;463;p53"/>
          <p:cNvCxnSpPr/>
          <p:nvPr/>
        </p:nvCxnSpPr>
        <p:spPr>
          <a:xfrm flipH="1">
            <a:off x="4818975" y="1364400"/>
            <a:ext cx="556800" cy="20439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6347488" y="1416163"/>
            <a:ext cx="1079700" cy="15879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53"/>
          <p:cNvSpPr txBox="1"/>
          <p:nvPr/>
        </p:nvSpPr>
        <p:spPr>
          <a:xfrm flipH="1">
            <a:off x="4898985" y="2744003"/>
            <a:ext cx="9096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</a:t>
            </a:r>
            <a:endParaRPr sz="3000" b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6" name="Google Shape;46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61" y="3739000"/>
            <a:ext cx="1487265" cy="118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148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 variations</a:t>
            </a:r>
            <a:endParaRPr/>
          </a:p>
        </p:txBody>
      </p:sp>
      <p:sp>
        <p:nvSpPr>
          <p:cNvPr id="472" name="Google Shape;472;p54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b="1" dirty="0">
                <a:solidFill>
                  <a:srgbClr val="000000"/>
                </a:solidFill>
              </a:rPr>
              <a:t>Pay per share: </a:t>
            </a:r>
            <a:r>
              <a:rPr lang="en" dirty="0">
                <a:solidFill>
                  <a:srgbClr val="000000"/>
                </a:solidFill>
              </a:rPr>
              <a:t>flat reward per share</a:t>
            </a:r>
            <a:endParaRPr dirty="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Typically minus a significant fee</a:t>
            </a:r>
            <a:endParaRPr dirty="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What if miners never </a:t>
            </a:r>
            <a:r>
              <a:rPr lang="en" dirty="0" smtClean="0">
                <a:solidFill>
                  <a:srgbClr val="000000"/>
                </a:solidFill>
              </a:rPr>
              <a:t>send </a:t>
            </a:r>
            <a:r>
              <a:rPr lang="en" dirty="0">
                <a:solidFill>
                  <a:srgbClr val="000000"/>
                </a:solidFill>
              </a:rPr>
              <a:t>valid blocks?</a:t>
            </a:r>
            <a:endParaRPr dirty="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b="1" dirty="0">
                <a:solidFill>
                  <a:srgbClr val="000000"/>
                </a:solidFill>
              </a:rPr>
              <a:t>Proportional:</a:t>
            </a:r>
            <a:r>
              <a:rPr lang="en" dirty="0">
                <a:solidFill>
                  <a:srgbClr val="000000"/>
                </a:solidFill>
              </a:rPr>
              <a:t> typically since last block</a:t>
            </a:r>
            <a:endParaRPr dirty="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Lower risk for pool manager</a:t>
            </a:r>
            <a:endParaRPr dirty="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More work to </a:t>
            </a:r>
            <a:r>
              <a:rPr lang="en" dirty="0" smtClean="0">
                <a:solidFill>
                  <a:srgbClr val="000000"/>
                </a:solidFill>
              </a:rPr>
              <a:t>verify and distribute rewards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endParaRPr lang="en" dirty="0">
              <a:solidFill>
                <a:srgbClr val="000000"/>
              </a:solidFill>
            </a:endParaRPr>
          </a:p>
          <a:p>
            <a:pPr indent="-381000">
              <a:spcBef>
                <a:spcPts val="0"/>
              </a:spcBef>
              <a:buClr>
                <a:srgbClr val="000000"/>
              </a:buClr>
              <a:buSzPts val="2400"/>
              <a:buChar char="○"/>
            </a:pPr>
            <a:r>
              <a:rPr lang="en" dirty="0" smtClean="0">
                <a:solidFill>
                  <a:srgbClr val="000000"/>
                </a:solidFill>
              </a:rPr>
              <a:t>Many others….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55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 protocols</a:t>
            </a:r>
            <a:endParaRPr/>
          </a:p>
        </p:txBody>
      </p:sp>
      <p:sp>
        <p:nvSpPr>
          <p:cNvPr id="478" name="Google Shape;478;p55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 dirty="0">
                <a:solidFill>
                  <a:srgbClr val="000000"/>
                </a:solidFill>
              </a:rPr>
              <a:t>API for fetching blocks, submitting shares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Stratum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Getwork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Getblockshare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 dirty="0">
                <a:solidFill>
                  <a:srgbClr val="000000"/>
                </a:solidFill>
              </a:rPr>
              <a:t>Proposed for standardization with a </a:t>
            </a:r>
            <a:r>
              <a:rPr lang="en" dirty="0" smtClean="0">
                <a:solidFill>
                  <a:srgbClr val="000000"/>
                </a:solidFill>
              </a:rPr>
              <a:t>BIP (Bitcoin Improvement Proposal)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Increasingly important; some hardware support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8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 history</a:t>
            </a:r>
            <a:endParaRPr/>
          </a:p>
        </p:txBody>
      </p:sp>
      <p:sp>
        <p:nvSpPr>
          <p:cNvPr id="484" name="Google Shape;484;p56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First pools appear in late-2010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Back in the GPU era!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By 2014: around 90% of mining pool-based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June 2014: GHash.io exceeds 50%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5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Mining </a:t>
            </a:r>
            <a:r>
              <a:rPr lang="en" dirty="0" smtClean="0"/>
              <a:t>pools Hash Power</a:t>
            </a:r>
            <a:br>
              <a:rPr lang="en" dirty="0" smtClean="0"/>
            </a:br>
            <a:r>
              <a:rPr lang="en" sz="1400" dirty="0" smtClean="0"/>
              <a:t> </a:t>
            </a:r>
            <a:r>
              <a:rPr lang="en" sz="1400" dirty="0"/>
              <a:t>(as of </a:t>
            </a:r>
            <a:r>
              <a:rPr lang="en" sz="1400" dirty="0" smtClean="0"/>
              <a:t>June 2014,August </a:t>
            </a:r>
            <a:r>
              <a:rPr lang="en" sz="1400" dirty="0"/>
              <a:t>2014)</a:t>
            </a:r>
            <a:endParaRPr sz="1400" dirty="0"/>
          </a:p>
        </p:txBody>
      </p:sp>
      <p:pic>
        <p:nvPicPr>
          <p:cNvPr id="490" name="Google Shape;4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1395"/>
            <a:ext cx="4458250" cy="3941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2550"/>
            <a:ext cx="46482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mining pools a good thing?</a:t>
            </a:r>
            <a:endParaRPr/>
          </a:p>
        </p:txBody>
      </p:sp>
      <p:sp>
        <p:nvSpPr>
          <p:cNvPr id="496" name="Google Shape;496;p58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 dirty="0">
                <a:solidFill>
                  <a:srgbClr val="000000"/>
                </a:solidFill>
              </a:rPr>
              <a:t>Pros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Make mining more predictable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Allow small miners to participate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More miners using updated validation software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Cons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Lead to centralization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Discourage miners from running full </a:t>
            </a:r>
            <a:r>
              <a:rPr lang="en" dirty="0" smtClean="0">
                <a:solidFill>
                  <a:srgbClr val="000000"/>
                </a:solidFill>
              </a:rPr>
              <a:t>nodes (offload the validation tasks to pool mangrs)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00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/>
              <a:t>Mining </a:t>
            </a:r>
            <a:r>
              <a:rPr lang="en" dirty="0"/>
              <a:t>hardware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3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Mining incentives and strategies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3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Game-theoretic analysis of mining</a:t>
            </a:r>
            <a:endParaRPr/>
          </a:p>
        </p:txBody>
      </p:sp>
      <p:sp>
        <p:nvSpPr>
          <p:cNvPr id="508" name="Google Shape;508;p60"/>
          <p:cNvSpPr txBox="1">
            <a:spLocks noGrp="1"/>
          </p:cNvSpPr>
          <p:nvPr>
            <p:ph type="body" idx="1"/>
          </p:nvPr>
        </p:nvSpPr>
        <p:spPr>
          <a:xfrm>
            <a:off x="213450" y="890100"/>
            <a:ext cx="8717100" cy="42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Several strategic decisions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Which transactions to include in a block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any above minimum transaction fee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Which block to mine on top of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longest valid chain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How to choose between colliding blocks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first block heard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When to announce new blocks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immediately after finding them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3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Game-theoretic analysis of mining</a:t>
            </a:r>
            <a:endParaRPr/>
          </a:p>
        </p:txBody>
      </p:sp>
      <p:sp>
        <p:nvSpPr>
          <p:cNvPr id="514" name="Google Shape;514;p61"/>
          <p:cNvSpPr txBox="1">
            <a:spLocks noGrp="1"/>
          </p:cNvSpPr>
          <p:nvPr>
            <p:ph type="body" idx="1"/>
          </p:nvPr>
        </p:nvSpPr>
        <p:spPr>
          <a:xfrm>
            <a:off x="213450" y="1317175"/>
            <a:ext cx="8717100" cy="19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Assume you control 0 &lt; α &lt; 1 of mining power 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you profit from a non-default strategy?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5" name="Google Shape;515;p61"/>
          <p:cNvSpPr/>
          <p:nvPr/>
        </p:nvSpPr>
        <p:spPr>
          <a:xfrm>
            <a:off x="213450" y="3763125"/>
            <a:ext cx="8304900" cy="77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For some α,</a:t>
            </a:r>
            <a:r>
              <a:rPr lang="en" sz="2400" b="1">
                <a:latin typeface="Trebuchet MS"/>
                <a:ea typeface="Trebuchet MS"/>
                <a:cs typeface="Trebuchet MS"/>
                <a:sym typeface="Trebuchet MS"/>
              </a:rPr>
              <a:t> YES, 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though analysis is ongoing!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833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attacks</a:t>
            </a:r>
            <a:endParaRPr/>
          </a:p>
        </p:txBody>
      </p:sp>
      <p:sp>
        <p:nvSpPr>
          <p:cNvPr id="521" name="Google Shape;521;p62"/>
          <p:cNvSpPr/>
          <p:nvPr/>
        </p:nvSpPr>
        <p:spPr>
          <a:xfrm>
            <a:off x="615588" y="1252525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cxnSp>
        <p:nvCxnSpPr>
          <p:cNvPr id="522" name="Google Shape;522;p62"/>
          <p:cNvCxnSpPr>
            <a:stCxn id="523" idx="0"/>
          </p:cNvCxnSpPr>
          <p:nvPr/>
        </p:nvCxnSpPr>
        <p:spPr>
          <a:xfrm rot="10800000">
            <a:off x="2036687" y="17194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3" name="Google Shape;523;p62"/>
          <p:cNvSpPr/>
          <p:nvPr/>
        </p:nvSpPr>
        <p:spPr>
          <a:xfrm>
            <a:off x="615588" y="1874279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cxnSp>
        <p:nvCxnSpPr>
          <p:cNvPr id="524" name="Google Shape;524;p62"/>
          <p:cNvCxnSpPr>
            <a:stCxn id="525" idx="0"/>
            <a:endCxn id="523" idx="2"/>
          </p:cNvCxnSpPr>
          <p:nvPr/>
        </p:nvCxnSpPr>
        <p:spPr>
          <a:xfrm rot="10800000">
            <a:off x="2036687" y="2348625"/>
            <a:ext cx="0" cy="17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6" name="Google Shape;526;p62"/>
          <p:cNvSpPr/>
          <p:nvPr/>
        </p:nvSpPr>
        <p:spPr>
          <a:xfrm>
            <a:off x="3875175" y="1877950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M→M’</a:t>
            </a:r>
            <a:endParaRPr b="1"/>
          </a:p>
        </p:txBody>
      </p:sp>
      <p:cxnSp>
        <p:nvCxnSpPr>
          <p:cNvPr id="527" name="Google Shape;527;p62"/>
          <p:cNvCxnSpPr>
            <a:stCxn id="528" idx="0"/>
          </p:cNvCxnSpPr>
          <p:nvPr/>
        </p:nvCxnSpPr>
        <p:spPr>
          <a:xfrm rot="10800000">
            <a:off x="2036700" y="29993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8" name="Google Shape;528;p62"/>
          <p:cNvSpPr/>
          <p:nvPr/>
        </p:nvSpPr>
        <p:spPr>
          <a:xfrm>
            <a:off x="615600" y="3154179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cxnSp>
        <p:nvCxnSpPr>
          <p:cNvPr id="529" name="Google Shape;529;p62"/>
          <p:cNvCxnSpPr>
            <a:stCxn id="530" idx="0"/>
          </p:cNvCxnSpPr>
          <p:nvPr/>
        </p:nvCxnSpPr>
        <p:spPr>
          <a:xfrm rot="10800000">
            <a:off x="2036700" y="362112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0" name="Google Shape;530;p62"/>
          <p:cNvSpPr/>
          <p:nvPr/>
        </p:nvSpPr>
        <p:spPr>
          <a:xfrm>
            <a:off x="615600" y="3775929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525" name="Google Shape;525;p62"/>
          <p:cNvSpPr/>
          <p:nvPr/>
        </p:nvSpPr>
        <p:spPr>
          <a:xfrm>
            <a:off x="615588" y="2519325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M→B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31" name="Google Shape;531;p62"/>
          <p:cNvCxnSpPr>
            <a:stCxn id="532" idx="0"/>
          </p:cNvCxnSpPr>
          <p:nvPr/>
        </p:nvCxnSpPr>
        <p:spPr>
          <a:xfrm rot="10800000">
            <a:off x="5296262" y="23485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2" name="Google Shape;532;p62"/>
          <p:cNvSpPr/>
          <p:nvPr/>
        </p:nvSpPr>
        <p:spPr>
          <a:xfrm>
            <a:off x="3875163" y="2503379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cxnSp>
        <p:nvCxnSpPr>
          <p:cNvPr id="533" name="Google Shape;533;p62"/>
          <p:cNvCxnSpPr>
            <a:stCxn id="534" idx="0"/>
            <a:endCxn id="532" idx="2"/>
          </p:cNvCxnSpPr>
          <p:nvPr/>
        </p:nvCxnSpPr>
        <p:spPr>
          <a:xfrm rot="10800000">
            <a:off x="5296262" y="2977725"/>
            <a:ext cx="0" cy="17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62"/>
          <p:cNvCxnSpPr>
            <a:stCxn id="536" idx="0"/>
          </p:cNvCxnSpPr>
          <p:nvPr/>
        </p:nvCxnSpPr>
        <p:spPr>
          <a:xfrm rot="10800000">
            <a:off x="5296275" y="36284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Google Shape;536;p62"/>
          <p:cNvSpPr/>
          <p:nvPr/>
        </p:nvSpPr>
        <p:spPr>
          <a:xfrm>
            <a:off x="3875175" y="3783279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cxnSp>
        <p:nvCxnSpPr>
          <p:cNvPr id="537" name="Google Shape;537;p62"/>
          <p:cNvCxnSpPr>
            <a:stCxn id="538" idx="0"/>
          </p:cNvCxnSpPr>
          <p:nvPr/>
        </p:nvCxnSpPr>
        <p:spPr>
          <a:xfrm rot="10800000">
            <a:off x="5296275" y="425022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62"/>
          <p:cNvSpPr/>
          <p:nvPr/>
        </p:nvSpPr>
        <p:spPr>
          <a:xfrm>
            <a:off x="3875175" y="4405029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534" name="Google Shape;534;p62"/>
          <p:cNvSpPr/>
          <p:nvPr/>
        </p:nvSpPr>
        <p:spPr>
          <a:xfrm>
            <a:off x="3875163" y="3148425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cxnSp>
        <p:nvCxnSpPr>
          <p:cNvPr id="539" name="Google Shape;539;p62"/>
          <p:cNvCxnSpPr>
            <a:stCxn id="526" idx="0"/>
            <a:endCxn id="521" idx="3"/>
          </p:cNvCxnSpPr>
          <p:nvPr/>
        </p:nvCxnSpPr>
        <p:spPr>
          <a:xfrm rot="10800000">
            <a:off x="3457875" y="1489750"/>
            <a:ext cx="1838400" cy="38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p62"/>
          <p:cNvSpPr/>
          <p:nvPr/>
        </p:nvSpPr>
        <p:spPr>
          <a:xfrm>
            <a:off x="3875175" y="1884888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M→M’</a:t>
            </a:r>
            <a:endParaRPr b="1"/>
          </a:p>
        </p:txBody>
      </p:sp>
      <p:sp>
        <p:nvSpPr>
          <p:cNvPr id="541" name="Google Shape;541;p62"/>
          <p:cNvSpPr/>
          <p:nvPr/>
        </p:nvSpPr>
        <p:spPr>
          <a:xfrm>
            <a:off x="3875163" y="2510317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542" name="Google Shape;542;p62"/>
          <p:cNvSpPr/>
          <p:nvPr/>
        </p:nvSpPr>
        <p:spPr>
          <a:xfrm>
            <a:off x="3875175" y="3790217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543" name="Google Shape;543;p62"/>
          <p:cNvSpPr/>
          <p:nvPr/>
        </p:nvSpPr>
        <p:spPr>
          <a:xfrm>
            <a:off x="3875163" y="3155363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544" name="Google Shape;544;p62"/>
          <p:cNvSpPr/>
          <p:nvPr/>
        </p:nvSpPr>
        <p:spPr>
          <a:xfrm>
            <a:off x="3875175" y="4411967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545" name="Google Shape;545;p62"/>
          <p:cNvSpPr/>
          <p:nvPr/>
        </p:nvSpPr>
        <p:spPr>
          <a:xfrm>
            <a:off x="615563" y="1875079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546" name="Google Shape;546;p62"/>
          <p:cNvSpPr/>
          <p:nvPr/>
        </p:nvSpPr>
        <p:spPr>
          <a:xfrm>
            <a:off x="615575" y="3154979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547" name="Google Shape;547;p62"/>
          <p:cNvSpPr/>
          <p:nvPr/>
        </p:nvSpPr>
        <p:spPr>
          <a:xfrm>
            <a:off x="615563" y="2520125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M→B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8" name="Google Shape;548;p62"/>
          <p:cNvSpPr/>
          <p:nvPr/>
        </p:nvSpPr>
        <p:spPr>
          <a:xfrm>
            <a:off x="615575" y="3776729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</p:spTree>
    <p:extLst>
      <p:ext uri="{BB962C8B-B14F-4D97-AF65-F5344CB8AC3E}">
        <p14:creationId xmlns:p14="http://schemas.microsoft.com/office/powerpoint/2010/main" val="423052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attacks</a:t>
            </a:r>
            <a:endParaRPr/>
          </a:p>
        </p:txBody>
      </p:sp>
      <p:sp>
        <p:nvSpPr>
          <p:cNvPr id="556" name="Google Shape;556;p63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52923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>
                <a:solidFill>
                  <a:srgbClr val="000000"/>
                </a:solidFill>
              </a:rPr>
              <a:t>Certainly possible if </a:t>
            </a:r>
            <a:r>
              <a:rPr lang="en"/>
              <a:t>α &gt;0.5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may be possible with less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avoid block collisions</a:t>
            </a:r>
            <a:endParaRPr>
              <a:solidFill>
                <a:srgbClr val="000000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●"/>
            </a:pPr>
            <a:r>
              <a:rPr lang="en">
                <a:solidFill>
                  <a:srgbClr val="000000"/>
                </a:solidFill>
              </a:rPr>
              <a:t>Attack is detectable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Might be reversed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Might crash exchange rate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attacks via bribery</a:t>
            </a:r>
            <a:endParaRPr/>
          </a:p>
        </p:txBody>
      </p:sp>
      <p:sp>
        <p:nvSpPr>
          <p:cNvPr id="563" name="Google Shape;563;p64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0301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 b="1">
                <a:solidFill>
                  <a:srgbClr val="000000"/>
                </a:solidFill>
              </a:rPr>
              <a:t>Idea:</a:t>
            </a:r>
            <a:r>
              <a:rPr lang="en">
                <a:solidFill>
                  <a:srgbClr val="000000"/>
                </a:solidFill>
              </a:rPr>
              <a:t> building </a:t>
            </a:r>
            <a:r>
              <a:rPr lang="en"/>
              <a:t>α &gt; 0.5</a:t>
            </a:r>
            <a:r>
              <a:rPr lang="en">
                <a:solidFill>
                  <a:srgbClr val="000000"/>
                </a:solidFill>
              </a:rPr>
              <a:t> is expensive. Why not rent it instead?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Payment techniques: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Out-of-band bribery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Run a mining pool at a loss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Insert large “tips” in the block chain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64" name="Google Shape;564;p64"/>
          <p:cNvSpPr/>
          <p:nvPr/>
        </p:nvSpPr>
        <p:spPr>
          <a:xfrm>
            <a:off x="1574400" y="4144450"/>
            <a:ext cx="5795700" cy="77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This is an open problem!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836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Block-withholding attacks</a:t>
            </a:r>
            <a:endParaRPr/>
          </a:p>
        </p:txBody>
      </p:sp>
      <p:sp>
        <p:nvSpPr>
          <p:cNvPr id="577" name="Google Shape;577;p66"/>
          <p:cNvSpPr/>
          <p:nvPr/>
        </p:nvSpPr>
        <p:spPr>
          <a:xfrm>
            <a:off x="849922" y="24652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cxnSp>
        <p:nvCxnSpPr>
          <p:cNvPr id="578" name="Google Shape;578;p66"/>
          <p:cNvCxnSpPr>
            <a:stCxn id="579" idx="0"/>
            <a:endCxn id="577" idx="2"/>
          </p:cNvCxnSpPr>
          <p:nvPr/>
        </p:nvCxnSpPr>
        <p:spPr>
          <a:xfrm rot="10800000">
            <a:off x="2271022" y="2775060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66"/>
          <p:cNvSpPr/>
          <p:nvPr/>
        </p:nvSpPr>
        <p:spPr>
          <a:xfrm>
            <a:off x="849922" y="2901960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580" name="Google Shape;580;p66"/>
          <p:cNvSpPr txBox="1">
            <a:spLocks noGrp="1"/>
          </p:cNvSpPr>
          <p:nvPr>
            <p:ph type="body" idx="1"/>
          </p:nvPr>
        </p:nvSpPr>
        <p:spPr>
          <a:xfrm>
            <a:off x="457200" y="99630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Strategy: don’t announce blocks right away. Try to get ahead!</a:t>
            </a:r>
            <a:endParaRPr sz="2100">
              <a:solidFill>
                <a:srgbClr val="000000"/>
              </a:solidFill>
            </a:endParaRPr>
          </a:p>
        </p:txBody>
      </p:sp>
      <p:cxnSp>
        <p:nvCxnSpPr>
          <p:cNvPr id="581" name="Google Shape;581;p66"/>
          <p:cNvCxnSpPr>
            <a:stCxn id="582" idx="1"/>
          </p:cNvCxnSpPr>
          <p:nvPr/>
        </p:nvCxnSpPr>
        <p:spPr>
          <a:xfrm rot="10800000">
            <a:off x="3692125" y="2594039"/>
            <a:ext cx="13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p66"/>
          <p:cNvSpPr/>
          <p:nvPr/>
        </p:nvSpPr>
        <p:spPr>
          <a:xfrm>
            <a:off x="5064625" y="2439089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Secret Block</a:t>
            </a:r>
            <a:endParaRPr/>
          </a:p>
        </p:txBody>
      </p:sp>
      <p:sp>
        <p:nvSpPr>
          <p:cNvPr id="583" name="Google Shape;583;p66"/>
          <p:cNvSpPr/>
          <p:nvPr/>
        </p:nvSpPr>
        <p:spPr>
          <a:xfrm>
            <a:off x="5064625" y="2928152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Secret Block</a:t>
            </a:r>
            <a:endParaRPr/>
          </a:p>
        </p:txBody>
      </p:sp>
      <p:cxnSp>
        <p:nvCxnSpPr>
          <p:cNvPr id="584" name="Google Shape;584;p66"/>
          <p:cNvCxnSpPr/>
          <p:nvPr/>
        </p:nvCxnSpPr>
        <p:spPr>
          <a:xfrm rot="10800000">
            <a:off x="6377147" y="2775122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66"/>
          <p:cNvSpPr/>
          <p:nvPr/>
        </p:nvSpPr>
        <p:spPr>
          <a:xfrm>
            <a:off x="5064634" y="2928152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586" name="Google Shape;586;p66"/>
          <p:cNvSpPr/>
          <p:nvPr/>
        </p:nvSpPr>
        <p:spPr>
          <a:xfrm>
            <a:off x="5064634" y="2439077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587" name="Google Shape;587;p66"/>
          <p:cNvSpPr/>
          <p:nvPr/>
        </p:nvSpPr>
        <p:spPr>
          <a:xfrm>
            <a:off x="849922" y="2039002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cxnSp>
        <p:nvCxnSpPr>
          <p:cNvPr id="588" name="Google Shape;588;p66"/>
          <p:cNvCxnSpPr>
            <a:endCxn id="587" idx="2"/>
          </p:cNvCxnSpPr>
          <p:nvPr/>
        </p:nvCxnSpPr>
        <p:spPr>
          <a:xfrm rot="10800000">
            <a:off x="2271022" y="2348902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66"/>
          <p:cNvSpPr/>
          <p:nvPr/>
        </p:nvSpPr>
        <p:spPr>
          <a:xfrm>
            <a:off x="858522" y="16069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cxnSp>
        <p:nvCxnSpPr>
          <p:cNvPr id="590" name="Google Shape;590;p66"/>
          <p:cNvCxnSpPr>
            <a:endCxn id="589" idx="2"/>
          </p:cNvCxnSpPr>
          <p:nvPr/>
        </p:nvCxnSpPr>
        <p:spPr>
          <a:xfrm rot="10800000">
            <a:off x="2279622" y="1916889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66"/>
          <p:cNvCxnSpPr/>
          <p:nvPr/>
        </p:nvCxnSpPr>
        <p:spPr>
          <a:xfrm rot="10800000" flipH="1">
            <a:off x="1852375" y="2891600"/>
            <a:ext cx="22800" cy="104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66"/>
          <p:cNvSpPr txBox="1"/>
          <p:nvPr/>
        </p:nvSpPr>
        <p:spPr>
          <a:xfrm>
            <a:off x="1013475" y="3896375"/>
            <a:ext cx="2043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All other miners are wasting effort here!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66"/>
          <p:cNvSpPr/>
          <p:nvPr/>
        </p:nvSpPr>
        <p:spPr>
          <a:xfrm>
            <a:off x="849934" y="2891602"/>
            <a:ext cx="2842200" cy="3099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594" name="Google Shape;594;p66"/>
          <p:cNvSpPr/>
          <p:nvPr/>
        </p:nvSpPr>
        <p:spPr>
          <a:xfrm>
            <a:off x="5548950" y="1179150"/>
            <a:ext cx="3460500" cy="790200"/>
          </a:xfrm>
          <a:prstGeom prst="wedgeEllipseCallout">
            <a:avLst>
              <a:gd name="adj1" fmla="val -91209"/>
              <a:gd name="adj2" fmla="val -6642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“Selfish mining”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2845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Block-withholding attacks, take 2</a:t>
            </a:r>
            <a:endParaRPr dirty="0"/>
          </a:p>
        </p:txBody>
      </p:sp>
      <p:sp>
        <p:nvSpPr>
          <p:cNvPr id="600" name="Google Shape;600;p67"/>
          <p:cNvSpPr/>
          <p:nvPr/>
        </p:nvSpPr>
        <p:spPr>
          <a:xfrm>
            <a:off x="849922" y="24652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cxnSp>
        <p:nvCxnSpPr>
          <p:cNvPr id="601" name="Google Shape;601;p67"/>
          <p:cNvCxnSpPr>
            <a:stCxn id="602" idx="0"/>
            <a:endCxn id="600" idx="2"/>
          </p:cNvCxnSpPr>
          <p:nvPr/>
        </p:nvCxnSpPr>
        <p:spPr>
          <a:xfrm rot="10800000">
            <a:off x="2271022" y="2775210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67"/>
          <p:cNvSpPr/>
          <p:nvPr/>
        </p:nvSpPr>
        <p:spPr>
          <a:xfrm>
            <a:off x="849922" y="2907810"/>
            <a:ext cx="2842200" cy="3099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603" name="Google Shape;603;p67"/>
          <p:cNvSpPr txBox="1">
            <a:spLocks noGrp="1"/>
          </p:cNvSpPr>
          <p:nvPr>
            <p:ph type="body" idx="1"/>
          </p:nvPr>
        </p:nvSpPr>
        <p:spPr>
          <a:xfrm>
            <a:off x="457200" y="99630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What happens if a block is announced when you’re ahead by 1?</a:t>
            </a:r>
            <a:endParaRPr sz="2100">
              <a:solidFill>
                <a:srgbClr val="000000"/>
              </a:solidFill>
            </a:endParaRPr>
          </a:p>
        </p:txBody>
      </p:sp>
      <p:cxnSp>
        <p:nvCxnSpPr>
          <p:cNvPr id="604" name="Google Shape;604;p67"/>
          <p:cNvCxnSpPr>
            <a:stCxn id="605" idx="1"/>
          </p:cNvCxnSpPr>
          <p:nvPr/>
        </p:nvCxnSpPr>
        <p:spPr>
          <a:xfrm rot="10800000">
            <a:off x="3692125" y="2594039"/>
            <a:ext cx="13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" name="Google Shape;605;p67"/>
          <p:cNvSpPr/>
          <p:nvPr/>
        </p:nvSpPr>
        <p:spPr>
          <a:xfrm>
            <a:off x="5064625" y="2439089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Secret Block</a:t>
            </a:r>
            <a:endParaRPr/>
          </a:p>
        </p:txBody>
      </p:sp>
      <p:sp>
        <p:nvSpPr>
          <p:cNvPr id="606" name="Google Shape;606;p67"/>
          <p:cNvSpPr/>
          <p:nvPr/>
        </p:nvSpPr>
        <p:spPr>
          <a:xfrm>
            <a:off x="849922" y="2039002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cxnSp>
        <p:nvCxnSpPr>
          <p:cNvPr id="607" name="Google Shape;607;p67"/>
          <p:cNvCxnSpPr>
            <a:endCxn id="606" idx="2"/>
          </p:cNvCxnSpPr>
          <p:nvPr/>
        </p:nvCxnSpPr>
        <p:spPr>
          <a:xfrm rot="10800000">
            <a:off x="2271022" y="2348902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67"/>
          <p:cNvSpPr/>
          <p:nvPr/>
        </p:nvSpPr>
        <p:spPr>
          <a:xfrm>
            <a:off x="858522" y="16069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cxnSp>
        <p:nvCxnSpPr>
          <p:cNvPr id="609" name="Google Shape;609;p67"/>
          <p:cNvCxnSpPr>
            <a:endCxn id="608" idx="2"/>
          </p:cNvCxnSpPr>
          <p:nvPr/>
        </p:nvCxnSpPr>
        <p:spPr>
          <a:xfrm rot="10800000">
            <a:off x="2279622" y="1916889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0" name="Google Shape;610;p67"/>
          <p:cNvSpPr/>
          <p:nvPr/>
        </p:nvSpPr>
        <p:spPr>
          <a:xfrm>
            <a:off x="5064625" y="2439089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pic>
        <p:nvPicPr>
          <p:cNvPr id="611" name="Google Shape;6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50" y="3469300"/>
            <a:ext cx="1449575" cy="15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7"/>
          <p:cNvSpPr txBox="1">
            <a:spLocks noGrp="1"/>
          </p:cNvSpPr>
          <p:nvPr>
            <p:ph type="body" idx="1"/>
          </p:nvPr>
        </p:nvSpPr>
        <p:spPr>
          <a:xfrm>
            <a:off x="3469475" y="3703525"/>
            <a:ext cx="4308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The race is on!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Block-withholding attacks</a:t>
            </a:r>
            <a:endParaRPr/>
          </a:p>
        </p:txBody>
      </p:sp>
      <p:sp>
        <p:nvSpPr>
          <p:cNvPr id="618" name="Google Shape;618;p68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4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Improved strategy for any </a:t>
            </a:r>
            <a:r>
              <a:rPr lang="en" b="1"/>
              <a:t>α</a:t>
            </a:r>
            <a:r>
              <a:rPr lang="en">
                <a:solidFill>
                  <a:srgbClr val="000000"/>
                </a:solidFill>
              </a:rPr>
              <a:t> if you can win every race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Ideal network position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Bribery?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With a 50% chance of winning races, improved strategy for </a:t>
            </a:r>
            <a:r>
              <a:rPr lang="en" b="1"/>
              <a:t>α &gt; 0.25</a:t>
            </a:r>
            <a:endParaRPr b="1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Not yet observed in practice!</a:t>
            </a:r>
            <a:endParaRPr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9" name="Google Shape;619;p68"/>
          <p:cNvSpPr/>
          <p:nvPr/>
        </p:nvSpPr>
        <p:spPr>
          <a:xfrm>
            <a:off x="982975" y="4258850"/>
            <a:ext cx="6856200" cy="77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Surprising departure from previous assumptions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7546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mining</a:t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9725"/>
            <a:ext cx="2368417" cy="16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387" y="3089713"/>
            <a:ext cx="2138890" cy="16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985" y="3089725"/>
            <a:ext cx="2889841" cy="16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475" y="1142239"/>
            <a:ext cx="2794214" cy="15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5700" y="1142249"/>
            <a:ext cx="2345128" cy="15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143251"/>
            <a:ext cx="2095625" cy="156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40374" y="1142237"/>
            <a:ext cx="2095627" cy="157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5763" y="3089725"/>
            <a:ext cx="2503102" cy="16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/>
        </p:nvSpPr>
        <p:spPr>
          <a:xfrm>
            <a:off x="-1" y="2343150"/>
            <a:ext cx="8935475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" sz="2400" dirty="0" smtClean="0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 smtClean="0">
                <a:latin typeface="Trebuchet MS"/>
                <a:ea typeface="Trebuchet MS"/>
                <a:cs typeface="Trebuchet MS"/>
                <a:sym typeface="Trebuchet MS"/>
              </a:rPr>
              <a:t>             GPU</a:t>
            </a:r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		</a:t>
            </a:r>
            <a:r>
              <a:rPr lang="en" sz="2400" dirty="0" smtClean="0">
                <a:latin typeface="Trebuchet MS"/>
                <a:ea typeface="Trebuchet MS"/>
                <a:cs typeface="Trebuchet MS"/>
                <a:sym typeface="Trebuchet MS"/>
              </a:rPr>
              <a:t>FPGA</a:t>
            </a:r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			ASIC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41075" y="4715275"/>
            <a:ext cx="88944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   gold pan	   sluice box	     placer mining          pit mining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15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>
            <a:spLocks noGrp="1"/>
          </p:cNvSpPr>
          <p:nvPr>
            <p:ph type="subTitle" idx="1"/>
          </p:nvPr>
        </p:nvSpPr>
        <p:spPr>
          <a:xfrm>
            <a:off x="528000" y="1710150"/>
            <a:ext cx="80880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Energy consumption &amp; ecology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181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Thermodynamic limits</a:t>
            </a: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2133600" y="3333750"/>
            <a:ext cx="46215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SHA-256 is not reversible</a:t>
            </a:r>
            <a:endParaRPr dirty="0"/>
          </a:p>
        </p:txBody>
      </p:sp>
      <p:sp>
        <p:nvSpPr>
          <p:cNvPr id="332" name="Google Shape;332;p39"/>
          <p:cNvSpPr/>
          <p:nvPr/>
        </p:nvSpPr>
        <p:spPr>
          <a:xfrm>
            <a:off x="578775" y="1123950"/>
            <a:ext cx="8167800" cy="22098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b="1" dirty="0"/>
              <a:t>Landauer’s principle:</a:t>
            </a:r>
            <a:r>
              <a:rPr lang="en" sz="2400" dirty="0"/>
              <a:t> Any non-reversible computation must consume a minimum amount of energy. </a:t>
            </a:r>
            <a:endParaRPr sz="2400" dirty="0"/>
          </a:p>
          <a:p>
            <a:endParaRPr sz="2400" dirty="0"/>
          </a:p>
          <a:p>
            <a:r>
              <a:rPr lang="en" sz="2400" dirty="0"/>
              <a:t>Specifically, each bit changed requires (</a:t>
            </a:r>
            <a:r>
              <a:rPr lang="en" sz="2400" i="1" dirty="0"/>
              <a:t>kT </a:t>
            </a:r>
            <a:r>
              <a:rPr lang="en" sz="2400" dirty="0"/>
              <a:t>ln 2) </a:t>
            </a:r>
            <a:r>
              <a:rPr lang="en" sz="2400" dirty="0" smtClean="0"/>
              <a:t>joules.</a:t>
            </a:r>
          </a:p>
          <a:p>
            <a:r>
              <a:rPr lang="en-US" sz="2400" dirty="0" smtClean="0"/>
              <a:t>K</a:t>
            </a:r>
            <a:r>
              <a:rPr lang="en" sz="2400" dirty="0" smtClean="0"/>
              <a:t> is Boltzman Constant and T is the Temperature of the circuit in kelvins</a:t>
            </a:r>
            <a:endParaRPr sz="2400" dirty="0"/>
          </a:p>
        </p:txBody>
      </p:sp>
      <p:sp>
        <p:nvSpPr>
          <p:cNvPr id="333" name="Google Shape;333;p39"/>
          <p:cNvSpPr/>
          <p:nvPr/>
        </p:nvSpPr>
        <p:spPr>
          <a:xfrm>
            <a:off x="1475550" y="4126725"/>
            <a:ext cx="6192900" cy="744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/>
              <a:t>Energy consumption is inevitable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145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aspects of Bitcoin mining</a:t>
            </a:r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body" idx="1"/>
          </p:nvPr>
        </p:nvSpPr>
        <p:spPr>
          <a:xfrm>
            <a:off x="457200" y="1103625"/>
            <a:ext cx="8229600" cy="39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b="1" dirty="0">
                <a:solidFill>
                  <a:srgbClr val="000000"/>
                </a:solidFill>
              </a:rPr>
              <a:t>Embodied energy: </a:t>
            </a:r>
            <a:r>
              <a:rPr lang="en" dirty="0">
                <a:solidFill>
                  <a:srgbClr val="000000"/>
                </a:solidFill>
              </a:rPr>
              <a:t>used to manufacture mining chips &amp; other equipment</a:t>
            </a:r>
            <a:endParaRPr dirty="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should decrease over time</a:t>
            </a:r>
            <a:endParaRPr dirty="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b="1" dirty="0" smtClean="0">
                <a:solidFill>
                  <a:srgbClr val="000000"/>
                </a:solidFill>
              </a:rPr>
              <a:t>Electricity</a:t>
            </a:r>
            <a:r>
              <a:rPr lang="en" b="1" dirty="0">
                <a:solidFill>
                  <a:srgbClr val="000000"/>
                </a:solidFill>
              </a:rPr>
              <a:t>: </a:t>
            </a:r>
            <a:r>
              <a:rPr lang="en" dirty="0">
                <a:solidFill>
                  <a:srgbClr val="000000"/>
                </a:solidFill>
              </a:rPr>
              <a:t>used to perform computation</a:t>
            </a:r>
            <a:endParaRPr dirty="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should increase over time</a:t>
            </a:r>
            <a:endParaRPr dirty="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b="1" dirty="0" smtClean="0"/>
              <a:t>Cooling</a:t>
            </a:r>
            <a:r>
              <a:rPr lang="en" b="1" dirty="0"/>
              <a:t>: </a:t>
            </a:r>
            <a:r>
              <a:rPr lang="en" dirty="0"/>
              <a:t>required to protect equipment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costs more with increased scale!</a:t>
            </a:r>
            <a:endParaRPr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7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Estimating energy usage: top-down</a:t>
            </a:r>
            <a:endParaRPr/>
          </a:p>
        </p:txBody>
      </p:sp>
      <p:sp>
        <p:nvSpPr>
          <p:cNvPr id="345" name="Google Shape;345;p41"/>
          <p:cNvSpPr txBox="1">
            <a:spLocks noGrp="1"/>
          </p:cNvSpPr>
          <p:nvPr>
            <p:ph type="body" idx="1"/>
          </p:nvPr>
        </p:nvSpPr>
        <p:spPr>
          <a:xfrm>
            <a:off x="457200" y="1103625"/>
            <a:ext cx="8229600" cy="21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Each block worth approximately </a:t>
            </a:r>
            <a:r>
              <a:rPr lang="en" b="1" dirty="0" smtClean="0">
                <a:solidFill>
                  <a:srgbClr val="000000"/>
                </a:solidFill>
              </a:rPr>
              <a:t>US$6,500</a:t>
            </a:r>
            <a:endParaRPr b="1" dirty="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Approximately </a:t>
            </a:r>
            <a:r>
              <a:rPr lang="en" b="1" dirty="0" smtClean="0">
                <a:solidFill>
                  <a:srgbClr val="000000"/>
                </a:solidFill>
              </a:rPr>
              <a:t>$11/s</a:t>
            </a:r>
            <a:r>
              <a:rPr lang="en" dirty="0" smtClean="0">
                <a:solidFill>
                  <a:srgbClr val="000000"/>
                </a:solidFill>
              </a:rPr>
              <a:t> </a:t>
            </a:r>
            <a:r>
              <a:rPr lang="en" dirty="0">
                <a:solidFill>
                  <a:srgbClr val="000000"/>
                </a:solidFill>
              </a:rPr>
              <a:t>generated</a:t>
            </a:r>
            <a:endParaRPr dirty="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Industrial electricity (US): </a:t>
            </a:r>
            <a:r>
              <a:rPr lang="en" b="1" dirty="0">
                <a:solidFill>
                  <a:srgbClr val="000000"/>
                </a:solidFill>
              </a:rPr>
              <a:t>$</a:t>
            </a:r>
            <a:r>
              <a:rPr lang="en" b="1" dirty="0" smtClean="0">
                <a:solidFill>
                  <a:srgbClr val="000000"/>
                </a:solidFill>
              </a:rPr>
              <a:t>0.03/megajoule or </a:t>
            </a:r>
            <a:r>
              <a:rPr lang="en" sz="3000" b="1" dirty="0" smtClean="0"/>
              <a:t>$0.10/kilowatt-hour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 dirty="0"/>
          </a:p>
        </p:txBody>
      </p:sp>
      <p:sp>
        <p:nvSpPr>
          <p:cNvPr id="346" name="Google Shape;346;p41"/>
          <p:cNvSpPr/>
          <p:nvPr/>
        </p:nvSpPr>
        <p:spPr>
          <a:xfrm>
            <a:off x="457200" y="3497925"/>
            <a:ext cx="8167800" cy="15177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b="1" dirty="0"/>
              <a:t>Upper bound on electricity consumed:</a:t>
            </a:r>
            <a:endParaRPr sz="2400" b="1" dirty="0"/>
          </a:p>
          <a:p>
            <a:pPr algn="ctr"/>
            <a:r>
              <a:rPr lang="en" sz="4800" dirty="0" smtClean="0"/>
              <a:t>367 </a:t>
            </a:r>
            <a:r>
              <a:rPr lang="en" sz="4800" dirty="0"/>
              <a:t>MJ/s = </a:t>
            </a:r>
            <a:r>
              <a:rPr lang="en" sz="4800" b="1" dirty="0" smtClean="0"/>
              <a:t>367 MW</a:t>
            </a:r>
          </a:p>
          <a:p>
            <a:pPr algn="ctr"/>
            <a:r>
              <a:rPr lang="en" sz="1600" b="1" dirty="0" smtClean="0"/>
              <a:t>1 watt (power)=1 joule/s</a:t>
            </a:r>
            <a:r>
              <a:rPr lang="en" sz="1600" dirty="0" smtClean="0"/>
              <a:t> (energy)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8849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Estimating energy usage: bottom-up</a:t>
            </a:r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body" idx="1"/>
          </p:nvPr>
        </p:nvSpPr>
        <p:spPr>
          <a:xfrm>
            <a:off x="457200" y="1103625"/>
            <a:ext cx="8229600" cy="18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Best claimed efficiency: </a:t>
            </a:r>
            <a:r>
              <a:rPr lang="en" sz="2400" b="1" dirty="0">
                <a:solidFill>
                  <a:srgbClr val="000000"/>
                </a:solidFill>
              </a:rPr>
              <a:t>1 </a:t>
            </a:r>
            <a:r>
              <a:rPr lang="en" sz="2400" b="1" dirty="0" smtClean="0">
                <a:solidFill>
                  <a:srgbClr val="000000"/>
                </a:solidFill>
              </a:rPr>
              <a:t>gigahashes/sec/watt</a:t>
            </a:r>
            <a:endParaRPr sz="2400" b="1" dirty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Network hash rate: </a:t>
            </a:r>
            <a:r>
              <a:rPr lang="en" sz="2000" b="1" dirty="0">
                <a:solidFill>
                  <a:srgbClr val="000000"/>
                </a:solidFill>
              </a:rPr>
              <a:t>150,000,000 gigahashes/sec </a:t>
            </a:r>
            <a:r>
              <a:rPr lang="en" sz="2000" dirty="0" smtClean="0">
                <a:solidFill>
                  <a:srgbClr val="000000"/>
                </a:solidFill>
              </a:rPr>
              <a:t>(</a:t>
            </a:r>
            <a:r>
              <a:rPr lang="en" sz="2000" dirty="0">
                <a:solidFill>
                  <a:srgbClr val="000000"/>
                </a:solidFill>
              </a:rPr>
              <a:t>excludes cooling, embodied energy)</a:t>
            </a:r>
            <a:endParaRPr sz="2000" b="1" dirty="0"/>
          </a:p>
        </p:txBody>
      </p:sp>
      <p:sp>
        <p:nvSpPr>
          <p:cNvPr id="353" name="Google Shape;353;p42"/>
          <p:cNvSpPr/>
          <p:nvPr/>
        </p:nvSpPr>
        <p:spPr>
          <a:xfrm>
            <a:off x="457200" y="3497925"/>
            <a:ext cx="8167800" cy="15177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b="1"/>
              <a:t>Lower bound on electricity consumed:</a:t>
            </a:r>
            <a:endParaRPr sz="2400" b="1"/>
          </a:p>
          <a:p>
            <a:pPr algn="ctr"/>
            <a:r>
              <a:rPr lang="en" sz="4800" b="1"/>
              <a:t>150 MW</a:t>
            </a:r>
            <a:r>
              <a:rPr lang="en" sz="2400"/>
              <a:t>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869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Mining pools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9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851</Words>
  <Application>Microsoft Office PowerPoint</Application>
  <PresentationFormat>On-screen Show (16:9)</PresentationFormat>
  <Paragraphs>180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Courier New</vt:lpstr>
      <vt:lpstr>Trebuchet MS</vt:lpstr>
      <vt:lpstr>Simple Light</vt:lpstr>
      <vt:lpstr>Intro to Crypto and Cryptocurrencies</vt:lpstr>
      <vt:lpstr>PowerPoint Presentation</vt:lpstr>
      <vt:lpstr>Evolution of mining</vt:lpstr>
      <vt:lpstr>PowerPoint Presentation</vt:lpstr>
      <vt:lpstr>Thermodynamic limits</vt:lpstr>
      <vt:lpstr>Energy aspects of Bitcoin mining</vt:lpstr>
      <vt:lpstr>Estimating energy usage: top-down</vt:lpstr>
      <vt:lpstr>Estimating energy usage: bottom-up</vt:lpstr>
      <vt:lpstr>PowerPoint Presentation</vt:lpstr>
      <vt:lpstr>Economics of being a small miner</vt:lpstr>
      <vt:lpstr>Mining uncertainty</vt:lpstr>
      <vt:lpstr>Mining pools</vt:lpstr>
      <vt:lpstr>Mining shares</vt:lpstr>
      <vt:lpstr>Mining pools</vt:lpstr>
      <vt:lpstr>Mining pool variations</vt:lpstr>
      <vt:lpstr>Mining pool protocols</vt:lpstr>
      <vt:lpstr>Mining pool history</vt:lpstr>
      <vt:lpstr>Mining pools Hash Power  (as of June 2014,August 2014)</vt:lpstr>
      <vt:lpstr>Are mining pools a good thing?</vt:lpstr>
      <vt:lpstr>PowerPoint Presentation</vt:lpstr>
      <vt:lpstr>Game-theoretic analysis of mining</vt:lpstr>
      <vt:lpstr>Game-theoretic analysis of mining</vt:lpstr>
      <vt:lpstr>Forking attacks</vt:lpstr>
      <vt:lpstr>Forking attacks</vt:lpstr>
      <vt:lpstr>Forking attacks via bribery</vt:lpstr>
      <vt:lpstr>Block-withholding attacks</vt:lpstr>
      <vt:lpstr>Block-withholding attacks, take 2</vt:lpstr>
      <vt:lpstr>Block-withholding attacks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</dc:title>
  <dc:creator>HP</dc:creator>
  <cp:lastModifiedBy>HP</cp:lastModifiedBy>
  <cp:revision>115</cp:revision>
  <dcterms:modified xsi:type="dcterms:W3CDTF">2020-05-28T15:00:44Z</dcterms:modified>
</cp:coreProperties>
</file>